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7"/>
  </p:notesMasterIdLst>
  <p:sldIdLst>
    <p:sldId id="268" r:id="rId2"/>
    <p:sldId id="267" r:id="rId3"/>
    <p:sldId id="271" r:id="rId4"/>
    <p:sldId id="272" r:id="rId5"/>
    <p:sldId id="273" r:id="rId6"/>
    <p:sldId id="283" r:id="rId7"/>
    <p:sldId id="274" r:id="rId8"/>
    <p:sldId id="275" r:id="rId9"/>
    <p:sldId id="280" r:id="rId10"/>
    <p:sldId id="281" r:id="rId11"/>
    <p:sldId id="282" r:id="rId12"/>
    <p:sldId id="284" r:id="rId13"/>
    <p:sldId id="278" r:id="rId14"/>
    <p:sldId id="279" r:id="rId15"/>
    <p:sldId id="26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7C1EDE-3149-44D5-BD2F-5EE7F0F5B11B}" v="656" dt="2023-10-09T04:40:04.3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84" d="100"/>
          <a:sy n="84" d="100"/>
        </p:scale>
        <p:origin x="1445"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845A36-5075-4FE5-ADF2-978BA995DF16}" type="datetimeFigureOut">
              <a:rPr lang="en-IN" smtClean="0"/>
              <a:t>02-09-2024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7AF3E-AC15-4C12-8226-6E90D92CF7F4}" type="slidenum">
              <a:rPr lang="en-IN" smtClean="0"/>
              <a:t>‹#›</a:t>
            </a:fld>
            <a:endParaRPr lang="en-IN"/>
          </a:p>
        </p:txBody>
      </p:sp>
    </p:spTree>
    <p:extLst>
      <p:ext uri="{BB962C8B-B14F-4D97-AF65-F5344CB8AC3E}">
        <p14:creationId xmlns:p14="http://schemas.microsoft.com/office/powerpoint/2010/main" val="678525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9/2/2024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9/2/2024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9/2/2024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9/2/2024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pngall.com/family-travel-png/"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picpedia.org/highway-signs/t/technical.html" TargetMode="External"/><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de/satzzeichen-fragezeichen-problematik-1019729/"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piqsels.com/en/public-domain-photo-jrxeo" TargetMode="External"/><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1734" y="1213427"/>
            <a:ext cx="6582634" cy="400110"/>
          </a:xfrm>
          <a:prstGeom prst="rect">
            <a:avLst/>
          </a:prstGeom>
          <a:noFill/>
        </p:spPr>
        <p:txBody>
          <a:bodyPr wrap="square" rtlCol="0">
            <a:spAutoFit/>
          </a:bodyPr>
          <a:lstStyle/>
          <a:p>
            <a:pPr algn="ctr"/>
            <a:r>
              <a:rPr lang="en-US" sz="2000" b="1" dirty="0">
                <a:solidFill>
                  <a:schemeClr val="accent4">
                    <a:lumMod val="50000"/>
                  </a:schemeClr>
                </a:solidFill>
                <a:latin typeface="Times New Roman" panose="02020603050405020304" pitchFamily="18" charset="0"/>
                <a:cs typeface="Times New Roman" panose="02020603050405020304" pitchFamily="18" charset="0"/>
              </a:rPr>
              <a:t>Front End Engineering-II Project</a:t>
            </a:r>
          </a:p>
        </p:txBody>
      </p:sp>
      <p:sp>
        <p:nvSpPr>
          <p:cNvPr id="9" name="TextBox 8"/>
          <p:cNvSpPr txBox="1"/>
          <p:nvPr/>
        </p:nvSpPr>
        <p:spPr>
          <a:xfrm>
            <a:off x="1187624" y="5661248"/>
            <a:ext cx="6947095" cy="707886"/>
          </a:xfrm>
          <a:prstGeom prst="rect">
            <a:avLst/>
          </a:prstGeom>
          <a:noFill/>
        </p:spPr>
        <p:txBody>
          <a:bodyPr wrap="none" rtlCol="0">
            <a:spAutoFit/>
          </a:bodyPr>
          <a:lstStyle/>
          <a:p>
            <a:pPr algn="ctr"/>
            <a:r>
              <a:rPr lang="en-US" sz="2000" b="1" dirty="0">
                <a:latin typeface="Times New Roman" pitchFamily="18" charset="0"/>
                <a:cs typeface="Times New Roman" pitchFamily="18" charset="0"/>
              </a:rPr>
              <a:t>Chitkara University Institute of Engineering and Technology, </a:t>
            </a:r>
          </a:p>
          <a:p>
            <a:pPr algn="ctr"/>
            <a:r>
              <a:rPr lang="en-US" sz="2000" b="1" dirty="0">
                <a:latin typeface="Times New Roman" pitchFamily="18" charset="0"/>
                <a:cs typeface="Times New Roman" pitchFamily="18" charset="0"/>
              </a:rPr>
              <a:t>Chitkara University, Punjab</a:t>
            </a:r>
          </a:p>
        </p:txBody>
      </p:sp>
      <p:sp>
        <p:nvSpPr>
          <p:cNvPr id="2" name="TextBox 1">
            <a:extLst>
              <a:ext uri="{FF2B5EF4-FFF2-40B4-BE49-F238E27FC236}">
                <a16:creationId xmlns:a16="http://schemas.microsoft.com/office/drawing/2014/main" id="{39373E88-7C81-C2F9-CDC3-43BC4F457685}"/>
              </a:ext>
            </a:extLst>
          </p:cNvPr>
          <p:cNvSpPr txBox="1"/>
          <p:nvPr/>
        </p:nvSpPr>
        <p:spPr>
          <a:xfrm>
            <a:off x="2411760" y="1916832"/>
            <a:ext cx="4320480" cy="584775"/>
          </a:xfrm>
          <a:prstGeom prst="rect">
            <a:avLst/>
          </a:prstGeom>
          <a:noFill/>
        </p:spPr>
        <p:txBody>
          <a:bodyPr wrap="square" rtlCol="0">
            <a:spAutoFit/>
          </a:bodyPr>
          <a:lstStyle/>
          <a:p>
            <a:pPr algn="ctr"/>
            <a:r>
              <a:rPr lang="en-US" sz="3200" b="1" dirty="0">
                <a:solidFill>
                  <a:srgbClr val="FF0000"/>
                </a:solidFill>
              </a:rPr>
              <a:t>SAARTHI</a:t>
            </a:r>
            <a:endParaRPr lang="en-IN" sz="3200" b="1" dirty="0">
              <a:solidFill>
                <a:srgbClr val="FF0000"/>
              </a:solidFill>
            </a:endParaRPr>
          </a:p>
        </p:txBody>
      </p:sp>
      <p:sp>
        <p:nvSpPr>
          <p:cNvPr id="3" name="TextBox 2">
            <a:extLst>
              <a:ext uri="{FF2B5EF4-FFF2-40B4-BE49-F238E27FC236}">
                <a16:creationId xmlns:a16="http://schemas.microsoft.com/office/drawing/2014/main" id="{94B52B56-D233-AEA3-1156-9C298ADA364B}"/>
              </a:ext>
            </a:extLst>
          </p:cNvPr>
          <p:cNvSpPr txBox="1"/>
          <p:nvPr/>
        </p:nvSpPr>
        <p:spPr>
          <a:xfrm>
            <a:off x="2339752" y="2708920"/>
            <a:ext cx="4392488" cy="646331"/>
          </a:xfrm>
          <a:prstGeom prst="rect">
            <a:avLst/>
          </a:prstGeom>
          <a:noFill/>
        </p:spPr>
        <p:txBody>
          <a:bodyPr wrap="square" rtlCol="0">
            <a:spAutoFit/>
          </a:bodyPr>
          <a:lstStyle/>
          <a:p>
            <a:pPr algn="ctr">
              <a:buSzPts val="3200"/>
            </a:pPr>
            <a:r>
              <a:rPr lang="en-US" altLang="en-US"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rPr>
              <a:t>Ridhi Bhatia, 2310990946</a:t>
            </a:r>
            <a:endParaRPr lang="ru-RU" altLang="en-US" dirty="0"/>
          </a:p>
          <a:p>
            <a:pPr algn="ctr"/>
            <a:r>
              <a:rPr lang="en-US" altLang="en-US"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rPr>
              <a:t>Samriti Chauhan, 2310990958</a:t>
            </a:r>
            <a:endParaRPr lang="ru-RU" altLang="en-US" dirty="0"/>
          </a:p>
        </p:txBody>
      </p:sp>
      <p:sp>
        <p:nvSpPr>
          <p:cNvPr id="7" name="TextBox 6">
            <a:extLst>
              <a:ext uri="{FF2B5EF4-FFF2-40B4-BE49-F238E27FC236}">
                <a16:creationId xmlns:a16="http://schemas.microsoft.com/office/drawing/2014/main" id="{04AB1388-E996-A089-FB1E-54BB69F33E33}"/>
              </a:ext>
            </a:extLst>
          </p:cNvPr>
          <p:cNvSpPr txBox="1"/>
          <p:nvPr/>
        </p:nvSpPr>
        <p:spPr>
          <a:xfrm>
            <a:off x="323529" y="3624119"/>
            <a:ext cx="8136904" cy="1477328"/>
          </a:xfrm>
          <a:prstGeom prst="rect">
            <a:avLst/>
          </a:prstGeom>
          <a:noFill/>
        </p:spPr>
        <p:txBody>
          <a:bodyPr wrap="square" rtlCol="0">
            <a:spAutoFit/>
          </a:bodyPr>
          <a:lstStyle/>
          <a:p>
            <a:pPr algn="ctr"/>
            <a:r>
              <a:rPr lang="en-US" altLang="en-US" sz="18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rPr>
              <a:t>Class Group: G12                                               Project Group No.:  PG7</a:t>
            </a:r>
            <a:endParaRPr lang="ru-RU" altLang="en-US" sz="18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endParaRPr lang="ru-RU" altLang="en-US" sz="18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endParaRPr lang="ru-RU" altLang="en-US" sz="18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endParaRPr>
          </a:p>
          <a:p>
            <a:pPr algn="ctr"/>
            <a:r>
              <a:rPr lang="en-US" altLang="en-US" sz="1800" b="1" dirty="0">
                <a:solidFill>
                  <a:srgbClr val="C00000"/>
                </a:solidFill>
                <a:latin typeface="Times New Roman" panose="02020603050405020304" pitchFamily="18" charset="0"/>
                <a:cs typeface="Times New Roman" panose="02020603050405020304" pitchFamily="18" charset="0"/>
                <a:sym typeface="Times New Roman" panose="02020603050405020304" pitchFamily="18" charset="0"/>
              </a:rPr>
              <a:t>Faculty Coordinator</a:t>
            </a:r>
            <a:endParaRPr lang="ru-RU" altLang="en-US" dirty="0"/>
          </a:p>
          <a:p>
            <a:pPr algn="ctr"/>
            <a:r>
              <a:rPr lang="en-US" altLang="en-US" sz="18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rPr>
              <a:t>Dr. Mahesh Prasad</a:t>
            </a:r>
            <a:endParaRPr lang="ru-RU" altLang="en-US" sz="3200" b="1" dirty="0">
              <a:solidFill>
                <a:srgbClr val="1F497D"/>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904E5-099F-5E65-8DA5-41DB469F526C}"/>
              </a:ext>
            </a:extLst>
          </p:cNvPr>
          <p:cNvSpPr>
            <a:spLocks noGrp="1"/>
          </p:cNvSpPr>
          <p:nvPr>
            <p:ph type="ctrTitle"/>
          </p:nvPr>
        </p:nvSpPr>
        <p:spPr>
          <a:xfrm>
            <a:off x="-612576" y="764704"/>
            <a:ext cx="5940152" cy="653752"/>
          </a:xfrm>
        </p:spPr>
        <p:txBody>
          <a:bodyPr/>
          <a:lstStyle/>
          <a:p>
            <a:r>
              <a:rPr lang="en-US" sz="3200" b="1" dirty="0">
                <a:latin typeface="Times New Roman" pitchFamily="18" charset="0"/>
                <a:cs typeface="Times New Roman" pitchFamily="18" charset="0"/>
              </a:rPr>
              <a:t>Project</a:t>
            </a:r>
            <a:r>
              <a:rPr lang="en-US" sz="1800" b="1" dirty="0">
                <a:latin typeface="Times New Roman" pitchFamily="18" charset="0"/>
                <a:cs typeface="Times New Roman" pitchFamily="18" charset="0"/>
              </a:rPr>
              <a:t> </a:t>
            </a:r>
            <a:r>
              <a:rPr lang="en-US" sz="3200" b="1" dirty="0">
                <a:latin typeface="Times New Roman" pitchFamily="18" charset="0"/>
                <a:cs typeface="Times New Roman" pitchFamily="18" charset="0"/>
              </a:rPr>
              <a:t>Highlights</a:t>
            </a:r>
            <a:br>
              <a:rPr lang="en-US" sz="3200" b="1" dirty="0">
                <a:latin typeface="Times New Roman" pitchFamily="18" charset="0"/>
                <a:cs typeface="Times New Roman" pitchFamily="18" charset="0"/>
              </a:rPr>
            </a:br>
            <a:br>
              <a:rPr lang="en-IN" dirty="0"/>
            </a:br>
            <a:endParaRPr lang="en-IN" dirty="0"/>
          </a:p>
        </p:txBody>
      </p:sp>
      <p:pic>
        <p:nvPicPr>
          <p:cNvPr id="4" name="Picture 3">
            <a:extLst>
              <a:ext uri="{FF2B5EF4-FFF2-40B4-BE49-F238E27FC236}">
                <a16:creationId xmlns:a16="http://schemas.microsoft.com/office/drawing/2014/main" id="{B557C1C8-9921-B5C4-A3DF-68BB1F2A574A}"/>
              </a:ext>
            </a:extLst>
          </p:cNvPr>
          <p:cNvPicPr>
            <a:picLocks noChangeAspect="1"/>
          </p:cNvPicPr>
          <p:nvPr/>
        </p:nvPicPr>
        <p:blipFill>
          <a:blip r:embed="rId2"/>
          <a:stretch>
            <a:fillRect/>
          </a:stretch>
        </p:blipFill>
        <p:spPr>
          <a:xfrm>
            <a:off x="118960" y="1700808"/>
            <a:ext cx="4302773" cy="2149976"/>
          </a:xfrm>
          <a:prstGeom prst="rect">
            <a:avLst/>
          </a:prstGeom>
        </p:spPr>
      </p:pic>
      <p:pic>
        <p:nvPicPr>
          <p:cNvPr id="5" name="Picture 4">
            <a:extLst>
              <a:ext uri="{FF2B5EF4-FFF2-40B4-BE49-F238E27FC236}">
                <a16:creationId xmlns:a16="http://schemas.microsoft.com/office/drawing/2014/main" id="{64D23CD5-B4BB-D30D-F591-BEB7F0398B6F}"/>
              </a:ext>
            </a:extLst>
          </p:cNvPr>
          <p:cNvPicPr>
            <a:picLocks noChangeAspect="1"/>
          </p:cNvPicPr>
          <p:nvPr/>
        </p:nvPicPr>
        <p:blipFill>
          <a:blip r:embed="rId3"/>
          <a:stretch>
            <a:fillRect/>
          </a:stretch>
        </p:blipFill>
        <p:spPr>
          <a:xfrm>
            <a:off x="4689101" y="1700808"/>
            <a:ext cx="4419904" cy="2215826"/>
          </a:xfrm>
          <a:prstGeom prst="rect">
            <a:avLst/>
          </a:prstGeom>
        </p:spPr>
      </p:pic>
      <p:sp>
        <p:nvSpPr>
          <p:cNvPr id="6" name="TextBox 5">
            <a:extLst>
              <a:ext uri="{FF2B5EF4-FFF2-40B4-BE49-F238E27FC236}">
                <a16:creationId xmlns:a16="http://schemas.microsoft.com/office/drawing/2014/main" id="{2DB0AD9F-5626-1C30-E7ED-C249BEF5599C}"/>
              </a:ext>
            </a:extLst>
          </p:cNvPr>
          <p:cNvSpPr txBox="1"/>
          <p:nvPr/>
        </p:nvSpPr>
        <p:spPr>
          <a:xfrm>
            <a:off x="827584" y="4437112"/>
            <a:ext cx="3240360" cy="523220"/>
          </a:xfrm>
          <a:prstGeom prst="rect">
            <a:avLst/>
          </a:prstGeom>
          <a:noFill/>
        </p:spPr>
        <p:txBody>
          <a:bodyPr wrap="square" rtlCol="0">
            <a:spAutoFit/>
          </a:bodyPr>
          <a:lstStyle/>
          <a:p>
            <a:r>
              <a:rPr lang="en-IN" sz="2800" dirty="0"/>
              <a:t>Domestic Page</a:t>
            </a:r>
          </a:p>
        </p:txBody>
      </p:sp>
      <p:sp>
        <p:nvSpPr>
          <p:cNvPr id="7" name="TextBox 6">
            <a:extLst>
              <a:ext uri="{FF2B5EF4-FFF2-40B4-BE49-F238E27FC236}">
                <a16:creationId xmlns:a16="http://schemas.microsoft.com/office/drawing/2014/main" id="{A258AD04-BFDA-952D-B5DD-DC8EA01F4852}"/>
              </a:ext>
            </a:extLst>
          </p:cNvPr>
          <p:cNvSpPr txBox="1"/>
          <p:nvPr/>
        </p:nvSpPr>
        <p:spPr>
          <a:xfrm>
            <a:off x="5476387" y="4437112"/>
            <a:ext cx="2845331" cy="523220"/>
          </a:xfrm>
          <a:prstGeom prst="rect">
            <a:avLst/>
          </a:prstGeom>
          <a:noFill/>
        </p:spPr>
        <p:txBody>
          <a:bodyPr wrap="none" rtlCol="0">
            <a:spAutoFit/>
          </a:bodyPr>
          <a:lstStyle/>
          <a:p>
            <a:r>
              <a:rPr lang="en-IN" sz="2800" dirty="0"/>
              <a:t>International Page</a:t>
            </a:r>
          </a:p>
        </p:txBody>
      </p:sp>
    </p:spTree>
    <p:extLst>
      <p:ext uri="{BB962C8B-B14F-4D97-AF65-F5344CB8AC3E}">
        <p14:creationId xmlns:p14="http://schemas.microsoft.com/office/powerpoint/2010/main" val="959443181"/>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76007C-365F-AB51-68B3-0493511E026C}"/>
              </a:ext>
            </a:extLst>
          </p:cNvPr>
          <p:cNvPicPr>
            <a:picLocks noChangeAspect="1"/>
          </p:cNvPicPr>
          <p:nvPr/>
        </p:nvPicPr>
        <p:blipFill>
          <a:blip r:embed="rId2"/>
          <a:stretch>
            <a:fillRect/>
          </a:stretch>
        </p:blipFill>
        <p:spPr>
          <a:xfrm>
            <a:off x="755576" y="1124744"/>
            <a:ext cx="7776864" cy="3921276"/>
          </a:xfrm>
          <a:prstGeom prst="rect">
            <a:avLst/>
          </a:prstGeom>
        </p:spPr>
      </p:pic>
      <p:sp>
        <p:nvSpPr>
          <p:cNvPr id="3" name="TextBox 2">
            <a:extLst>
              <a:ext uri="{FF2B5EF4-FFF2-40B4-BE49-F238E27FC236}">
                <a16:creationId xmlns:a16="http://schemas.microsoft.com/office/drawing/2014/main" id="{93AF7961-C881-65AF-4A39-81EE8928D9F2}"/>
              </a:ext>
            </a:extLst>
          </p:cNvPr>
          <p:cNvSpPr txBox="1"/>
          <p:nvPr/>
        </p:nvSpPr>
        <p:spPr>
          <a:xfrm>
            <a:off x="251520" y="262970"/>
            <a:ext cx="4896544" cy="861774"/>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a:p>
            <a:endParaRPr lang="en-IN" dirty="0"/>
          </a:p>
        </p:txBody>
      </p:sp>
      <p:sp>
        <p:nvSpPr>
          <p:cNvPr id="4" name="TextBox 3">
            <a:extLst>
              <a:ext uri="{FF2B5EF4-FFF2-40B4-BE49-F238E27FC236}">
                <a16:creationId xmlns:a16="http://schemas.microsoft.com/office/drawing/2014/main" id="{65262A29-7887-A5EB-348D-C96AF8BD97D4}"/>
              </a:ext>
            </a:extLst>
          </p:cNvPr>
          <p:cNvSpPr txBox="1"/>
          <p:nvPr/>
        </p:nvSpPr>
        <p:spPr>
          <a:xfrm>
            <a:off x="1187624" y="5373216"/>
            <a:ext cx="6984776" cy="646331"/>
          </a:xfrm>
          <a:prstGeom prst="rect">
            <a:avLst/>
          </a:prstGeom>
          <a:noFill/>
        </p:spPr>
        <p:txBody>
          <a:bodyPr wrap="square" rtlCol="0">
            <a:spAutoFit/>
          </a:bodyPr>
          <a:lstStyle/>
          <a:p>
            <a:r>
              <a:rPr lang="en-IN" dirty="0"/>
              <a:t>This is the contact us page of our website in which user can contact us through various modes.</a:t>
            </a:r>
          </a:p>
        </p:txBody>
      </p:sp>
    </p:spTree>
    <p:extLst>
      <p:ext uri="{BB962C8B-B14F-4D97-AF65-F5344CB8AC3E}">
        <p14:creationId xmlns:p14="http://schemas.microsoft.com/office/powerpoint/2010/main" val="1745506146"/>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825CC-D1E7-762F-4C97-73370789E234}"/>
              </a:ext>
            </a:extLst>
          </p:cNvPr>
          <p:cNvSpPr txBox="1"/>
          <p:nvPr/>
        </p:nvSpPr>
        <p:spPr>
          <a:xfrm>
            <a:off x="395536" y="332656"/>
            <a:ext cx="3378425" cy="1569660"/>
          </a:xfrm>
          <a:prstGeom prst="rect">
            <a:avLst/>
          </a:prstGeom>
          <a:noFill/>
        </p:spPr>
        <p:txBody>
          <a:bodyPr wrap="none" rtlCol="0">
            <a:spAutoFit/>
          </a:bodyPr>
          <a:lstStyle/>
          <a:p>
            <a:r>
              <a:rPr lang="en-US" sz="3200" b="1" dirty="0">
                <a:latin typeface="Times New Roman" panose="02020603050405020304" pitchFamily="18" charset="0"/>
                <a:cs typeface="Times New Roman" pitchFamily="18" charset="0"/>
              </a:rPr>
              <a:t>Project Highlights</a:t>
            </a:r>
          </a:p>
          <a:p>
            <a:endParaRPr lang="en-IN" sz="3200"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1DB149-E7E6-2C8A-E44D-E2C57EBF2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616" y="1336513"/>
            <a:ext cx="4037021" cy="2304256"/>
          </a:xfrm>
          <a:prstGeom prst="rect">
            <a:avLst/>
          </a:prstGeom>
        </p:spPr>
      </p:pic>
      <p:pic>
        <p:nvPicPr>
          <p:cNvPr id="7" name="Picture 6">
            <a:extLst>
              <a:ext uri="{FF2B5EF4-FFF2-40B4-BE49-F238E27FC236}">
                <a16:creationId xmlns:a16="http://schemas.microsoft.com/office/drawing/2014/main" id="{6A4FAF32-8272-CA34-19CA-38AE5B53E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285936"/>
            <a:ext cx="4589080" cy="2405411"/>
          </a:xfrm>
          <a:prstGeom prst="rect">
            <a:avLst/>
          </a:prstGeom>
        </p:spPr>
      </p:pic>
      <p:sp>
        <p:nvSpPr>
          <p:cNvPr id="8" name="TextBox 7">
            <a:extLst>
              <a:ext uri="{FF2B5EF4-FFF2-40B4-BE49-F238E27FC236}">
                <a16:creationId xmlns:a16="http://schemas.microsoft.com/office/drawing/2014/main" id="{600F5B7B-73C6-220C-89B9-5ECE4B226ECA}"/>
              </a:ext>
            </a:extLst>
          </p:cNvPr>
          <p:cNvSpPr txBox="1"/>
          <p:nvPr/>
        </p:nvSpPr>
        <p:spPr>
          <a:xfrm>
            <a:off x="1534793" y="4293096"/>
            <a:ext cx="6899646" cy="954107"/>
          </a:xfrm>
          <a:prstGeom prst="rect">
            <a:avLst/>
          </a:prstGeom>
          <a:noFill/>
        </p:spPr>
        <p:txBody>
          <a:bodyPr wrap="none" rtlCol="0">
            <a:spAutoFit/>
          </a:bodyPr>
          <a:lstStyle/>
          <a:p>
            <a:r>
              <a:rPr lang="en-US" sz="2800" dirty="0">
                <a:effectLst/>
                <a:latin typeface="Times New Roman" panose="02020603050405020304" pitchFamily="18" charset="0"/>
                <a:ea typeface="Calibri" panose="020F0502020204030204" pitchFamily="34" charset="0"/>
              </a:rPr>
              <a:t>This page allows user to login/signup their ids.</a:t>
            </a:r>
            <a:endParaRPr lang="en-IN" sz="2800" dirty="0">
              <a:effectLst/>
              <a:latin typeface="Calibri" panose="020F0502020204030204" pitchFamily="34" charset="0"/>
              <a:ea typeface="Calibri" panose="020F0502020204030204" pitchFamily="34" charset="0"/>
            </a:endParaRPr>
          </a:p>
          <a:p>
            <a:endParaRPr lang="en-IN" sz="2800" dirty="0"/>
          </a:p>
        </p:txBody>
      </p:sp>
    </p:spTree>
    <p:extLst>
      <p:ext uri="{BB962C8B-B14F-4D97-AF65-F5344CB8AC3E}">
        <p14:creationId xmlns:p14="http://schemas.microsoft.com/office/powerpoint/2010/main" val="2798721457"/>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9552"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95536" y="1412776"/>
            <a:ext cx="8136904" cy="3539430"/>
          </a:xfrm>
          <a:prstGeom prst="rect">
            <a:avLst/>
          </a:prstGeom>
        </p:spPr>
        <p:txBody>
          <a:bodyPr wrap="square">
            <a:spAutoFit/>
          </a:bodyPr>
          <a:lstStyle/>
          <a:p>
            <a:r>
              <a:rPr lang="en-US" sz="2800" b="0" i="0" dirty="0">
                <a:effectLst/>
                <a:latin typeface="Times New Roman" panose="02020603050405020304" pitchFamily="18" charset="0"/>
                <a:cs typeface="Times New Roman" panose="02020603050405020304" pitchFamily="18" charset="0"/>
              </a:rPr>
              <a:t>In conclusion , the web blog development project aims to create a fantastic place for people to share their thoughts and stories online. It will have cool features like customizable designs, ways to make money, and tools to help you connect with readers. Whether you're a blogger or a reader, this project is all about making your experience on the internet more fun and enjoyable.</a:t>
            </a: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188640"/>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References/Links used</a:t>
            </a:r>
          </a:p>
        </p:txBody>
      </p:sp>
      <p:sp>
        <p:nvSpPr>
          <p:cNvPr id="4" name="TextBox 3">
            <a:extLst>
              <a:ext uri="{FF2B5EF4-FFF2-40B4-BE49-F238E27FC236}">
                <a16:creationId xmlns:a16="http://schemas.microsoft.com/office/drawing/2014/main" id="{5429309C-20BB-F452-479A-9CE48F60CDE7}"/>
              </a:ext>
            </a:extLst>
          </p:cNvPr>
          <p:cNvSpPr txBox="1"/>
          <p:nvPr/>
        </p:nvSpPr>
        <p:spPr>
          <a:xfrm>
            <a:off x="467544" y="1412776"/>
            <a:ext cx="8136904" cy="2215991"/>
          </a:xfrm>
          <a:prstGeom prst="rect">
            <a:avLst/>
          </a:prstGeom>
          <a:noFill/>
        </p:spPr>
        <p:txBody>
          <a:bodyPr wrap="square" rtlCol="0">
            <a:spAutoFit/>
          </a:bodyPr>
          <a:lstStyle/>
          <a:p>
            <a:pPr algn="just"/>
            <a:r>
              <a:rPr lang="en-US" sz="2800" dirty="0">
                <a:latin typeface="Times New Roman" panose="02020603050405020304" pitchFamily="18" charset="0"/>
                <a:cs typeface="Times New Roman" pitchFamily="18" charset="0"/>
              </a:rPr>
              <a:t>Links used in the project are from the following sources:</a:t>
            </a:r>
          </a:p>
          <a:p>
            <a:pPr algn="just"/>
            <a:r>
              <a:rPr lang="en-US" dirty="0">
                <a:latin typeface="Times New Roman" pitchFamily="18" charset="0"/>
                <a:cs typeface="Times New Roman" pitchFamily="18" charset="0"/>
              </a:rPr>
              <a:t>1</a:t>
            </a:r>
            <a:r>
              <a:rPr lang="en-US" sz="2800" dirty="0">
                <a:latin typeface="Times New Roman" pitchFamily="18" charset="0"/>
                <a:cs typeface="Times New Roman" pitchFamily="18" charset="0"/>
              </a:rPr>
              <a:t>.  </a:t>
            </a:r>
            <a:r>
              <a:rPr lang="en-US" dirty="0">
                <a:latin typeface="Times New Roman" pitchFamily="18" charset="0"/>
                <a:cs typeface="Times New Roman" pitchFamily="18" charset="0"/>
              </a:rPr>
              <a:t>www.google.com </a:t>
            </a:r>
          </a:p>
          <a:p>
            <a:pPr marL="514350" indent="-514350" algn="just"/>
            <a:r>
              <a:rPr lang="en-US" dirty="0">
                <a:latin typeface="Times New Roman" pitchFamily="18" charset="0"/>
                <a:cs typeface="Times New Roman" pitchFamily="18" charset="0"/>
              </a:rPr>
              <a:t>2.   https://www.w3schools.com/html/html_css.asp </a:t>
            </a:r>
          </a:p>
          <a:p>
            <a:pPr marL="514350" indent="-514350" algn="just"/>
            <a:r>
              <a:rPr lang="en-US" dirty="0">
                <a:latin typeface="Times New Roman" pitchFamily="18" charset="0"/>
                <a:cs typeface="Times New Roman" pitchFamily="18" charset="0"/>
              </a:rPr>
              <a:t>3.   http://faraz.com</a:t>
            </a:r>
          </a:p>
          <a:p>
            <a:endParaRPr lang="en-IN" dirty="0"/>
          </a:p>
        </p:txBody>
      </p:sp>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81212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95536" y="1268760"/>
            <a:ext cx="6912768" cy="3970318"/>
          </a:xfrm>
          <a:prstGeom prst="rect">
            <a:avLst/>
          </a:prstGeom>
          <a:noFill/>
        </p:spPr>
        <p:txBody>
          <a:bodyPr wrap="square" rtlCol="0">
            <a:spAutoFit/>
          </a:bodyPr>
          <a:lstStyle/>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Introduction</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Technical Details</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Problem Statement</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Key Features </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Project Highlights</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Conclusion</a:t>
            </a:r>
          </a:p>
          <a:p>
            <a:pPr marL="457200" indent="-457200" algn="just">
              <a:buFont typeface="Wingdings" panose="05000000000000000000" pitchFamily="2" charset="2"/>
              <a:buChar char="Ø"/>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F5F4A25C-C1BB-3DE9-62AD-DF7142F8A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000472"/>
            <a:ext cx="4084712" cy="40847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Introduction</a:t>
            </a:r>
          </a:p>
        </p:txBody>
      </p:sp>
      <p:sp>
        <p:nvSpPr>
          <p:cNvPr id="3" name="Rectangle 2"/>
          <p:cNvSpPr/>
          <p:nvPr/>
        </p:nvSpPr>
        <p:spPr>
          <a:xfrm>
            <a:off x="395536" y="1196752"/>
            <a:ext cx="4968552" cy="535531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Creating a tour and travel website is an exciting project that will inspire and assist travelers in planning their dream adventures. The goal is to design a visually appealing and user-friendly platform where users can easily explore destinations, find personalized recommendations, and book trips effortlessly. With a focus on seamless navigation and engaging content, this website will become a trusted resource for anyone looking to embark on their next journey, offering everything from destination guides to booking services in one convenient place. Additionally, the platform will include a blog section with travel tips, destination highlights, and insider advice, enhancing the user experience with valuable content. With its blend of functionality and inspiration, this tour and travel website will simplify trip planning and ignite the wanderlust in every visitor.</a:t>
            </a:r>
          </a:p>
        </p:txBody>
      </p:sp>
      <p:pic>
        <p:nvPicPr>
          <p:cNvPr id="5" name="Picture 4">
            <a:extLst>
              <a:ext uri="{FF2B5EF4-FFF2-40B4-BE49-F238E27FC236}">
                <a16:creationId xmlns:a16="http://schemas.microsoft.com/office/drawing/2014/main" id="{C1DF19AB-7D5C-BEAC-2E53-C37634B269A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24667" y="1988840"/>
            <a:ext cx="3819333" cy="3429000"/>
          </a:xfrm>
          <a:prstGeom prst="rect">
            <a:avLst/>
          </a:prstGeom>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Technical Details</a:t>
            </a:r>
          </a:p>
        </p:txBody>
      </p:sp>
      <p:sp>
        <p:nvSpPr>
          <p:cNvPr id="3" name="Rectangle 2"/>
          <p:cNvSpPr/>
          <p:nvPr/>
        </p:nvSpPr>
        <p:spPr>
          <a:xfrm>
            <a:off x="251520" y="980729"/>
            <a:ext cx="4752528" cy="5632311"/>
          </a:xfrm>
          <a:prstGeom prst="rect">
            <a:avLst/>
          </a:prstGeom>
        </p:spPr>
        <p:txBody>
          <a:bodyPr wrap="square">
            <a:spAutoFit/>
          </a:bodyPr>
          <a:lstStyle/>
          <a:p>
            <a:pPr algn="just"/>
            <a:r>
              <a:rPr lang="en-US" sz="2000" dirty="0">
                <a:latin typeface="Times New Roman" pitchFamily="18" charset="0"/>
                <a:cs typeface="Times New Roman" pitchFamily="18" charset="0"/>
              </a:rPr>
              <a:t>The functionality of website showcases essential features of the Travel and Tour Website:</a:t>
            </a:r>
          </a:p>
          <a:p>
            <a:pPr algn="just"/>
            <a:endParaRPr lang="en-US" sz="2000" dirty="0">
              <a:latin typeface="Times New Roman" pitchFamily="18" charset="0"/>
              <a:cs typeface="Times New Roman" pitchFamily="18" charset="0"/>
            </a:endParaRPr>
          </a:p>
          <a:p>
            <a:pPr marL="342900" indent="-342900" algn="just">
              <a:buFont typeface="Wingdings" panose="05000000000000000000" pitchFamily="2" charset="2"/>
              <a:buChar char="Ø"/>
            </a:pPr>
            <a:r>
              <a:rPr lang="en-US" sz="2000" b="1" dirty="0">
                <a:latin typeface="Times New Roman" pitchFamily="18" charset="0"/>
                <a:cs typeface="Times New Roman" pitchFamily="18" charset="0"/>
              </a:rPr>
              <a:t>Different Locations</a:t>
            </a:r>
            <a:r>
              <a:rPr lang="en-US" sz="2000" dirty="0">
                <a:latin typeface="Times New Roman" pitchFamily="18" charset="0"/>
                <a:cs typeface="Times New Roman" pitchFamily="18" charset="0"/>
              </a:rPr>
              <a:t>: Our website provides user different locations to travel which are both domestic as well as international.</a:t>
            </a:r>
          </a:p>
          <a:p>
            <a:pPr marL="342900" indent="-342900" algn="just">
              <a:buFont typeface="Wingdings" panose="05000000000000000000" pitchFamily="2" charset="2"/>
              <a:buChar char="Ø"/>
            </a:pPr>
            <a:endParaRPr lang="en-US" sz="2000" dirty="0">
              <a:latin typeface="Times New Roman" pitchFamily="18" charset="0"/>
              <a:cs typeface="Times New Roman" pitchFamily="18" charset="0"/>
            </a:endParaRPr>
          </a:p>
          <a:p>
            <a:pPr marL="342900" indent="-342900" algn="just">
              <a:buFont typeface="Wingdings" panose="05000000000000000000" pitchFamily="2" charset="2"/>
              <a:buChar char="Ø"/>
            </a:pPr>
            <a:r>
              <a:rPr lang="en-IN" sz="2000" b="1" dirty="0">
                <a:latin typeface="Times New Roman" pitchFamily="18" charset="0"/>
                <a:cs typeface="Times New Roman" pitchFamily="18" charset="0"/>
              </a:rPr>
              <a:t>Interactive UI</a:t>
            </a:r>
            <a:r>
              <a:rPr lang="en-IN" sz="2000" dirty="0">
                <a:latin typeface="Times New Roman" pitchFamily="18" charset="0"/>
                <a:cs typeface="Times New Roman" pitchFamily="18" charset="0"/>
              </a:rPr>
              <a:t>: A user friendly interface makes it easy for users to navigate, vote and explore contestants information.</a:t>
            </a:r>
          </a:p>
          <a:p>
            <a:pPr marL="342900" indent="-342900" algn="just">
              <a:buFont typeface="Wingdings" panose="05000000000000000000" pitchFamily="2" charset="2"/>
              <a:buChar char="Ø"/>
            </a:pPr>
            <a:endParaRPr lang="en-IN" sz="2000" dirty="0">
              <a:latin typeface="Times New Roman" pitchFamily="18" charset="0"/>
              <a:cs typeface="Times New Roman" pitchFamily="18" charset="0"/>
            </a:endParaRPr>
          </a:p>
          <a:p>
            <a:pPr marL="342900" indent="-342900" algn="just">
              <a:buFont typeface="Wingdings" panose="05000000000000000000" pitchFamily="2" charset="2"/>
              <a:buChar char="Ø"/>
            </a:pPr>
            <a:r>
              <a:rPr lang="en-IN" sz="2000" b="1" dirty="0">
                <a:latin typeface="Times New Roman" pitchFamily="18" charset="0"/>
                <a:cs typeface="Times New Roman" pitchFamily="18" charset="0"/>
              </a:rPr>
              <a:t>Support and Help: </a:t>
            </a:r>
            <a:r>
              <a:rPr lang="en-IN" sz="2000" dirty="0">
                <a:latin typeface="Times New Roman" pitchFamily="18" charset="0"/>
                <a:cs typeface="Times New Roman" pitchFamily="18" charset="0"/>
              </a:rPr>
              <a:t>Users can give their feedback related to any issue in the </a:t>
            </a:r>
            <a:r>
              <a:rPr lang="en-IN" sz="2000" b="1" dirty="0">
                <a:latin typeface="Times New Roman" pitchFamily="18" charset="0"/>
                <a:cs typeface="Times New Roman" pitchFamily="18" charset="0"/>
              </a:rPr>
              <a:t>Contact Us </a:t>
            </a:r>
            <a:r>
              <a:rPr lang="en-IN" sz="2000" dirty="0">
                <a:latin typeface="Times New Roman" pitchFamily="18" charset="0"/>
                <a:cs typeface="Times New Roman" pitchFamily="18" charset="0"/>
              </a:rPr>
              <a:t>section pinned on the home page.</a:t>
            </a:r>
            <a:endParaRPr lang="en-US" sz="2000" b="1"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pic>
        <p:nvPicPr>
          <p:cNvPr id="11" name="Picture 10">
            <a:extLst>
              <a:ext uri="{FF2B5EF4-FFF2-40B4-BE49-F238E27FC236}">
                <a16:creationId xmlns:a16="http://schemas.microsoft.com/office/drawing/2014/main" id="{7544418C-71D9-82F4-FEB8-6DDF3F5B741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55568" y="1988840"/>
            <a:ext cx="3744416" cy="24931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Problem Statement</a:t>
            </a:r>
          </a:p>
        </p:txBody>
      </p:sp>
      <p:sp>
        <p:nvSpPr>
          <p:cNvPr id="3" name="Rectangle 2"/>
          <p:cNvSpPr/>
          <p:nvPr/>
        </p:nvSpPr>
        <p:spPr>
          <a:xfrm>
            <a:off x="4211960" y="908720"/>
            <a:ext cx="4608512" cy="5632311"/>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travel and tourism industry is growing rapidly, but many websites lack user-friendly interfaces, accurate information, and personalized experiences, leading to frustrated users and missed business opportunities.</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1. User-Friendly Interface:</a:t>
            </a:r>
          </a:p>
          <a:p>
            <a:pPr algn="just"/>
            <a:r>
              <a:rPr lang="en-US" sz="2000" dirty="0">
                <a:latin typeface="Times New Roman" panose="02020603050405020304" pitchFamily="18" charset="0"/>
                <a:cs typeface="Times New Roman" panose="02020603050405020304" pitchFamily="18" charset="0"/>
              </a:rPr>
              <a:t>    - Simple navigation and effective search features</a:t>
            </a:r>
          </a:p>
          <a:p>
            <a:pPr algn="just"/>
            <a:r>
              <a:rPr lang="en-US" sz="2000" dirty="0">
                <a:latin typeface="Times New Roman" panose="02020603050405020304" pitchFamily="18" charset="0"/>
                <a:cs typeface="Times New Roman" panose="02020603050405020304" pitchFamily="18" charset="0"/>
              </a:rPr>
              <a:t>    - Clear and concise content presentation</a:t>
            </a:r>
          </a:p>
          <a:p>
            <a:pPr algn="just"/>
            <a:r>
              <a:rPr lang="en-US" sz="2000" dirty="0">
                <a:latin typeface="Times New Roman" panose="02020603050405020304" pitchFamily="18" charset="0"/>
                <a:cs typeface="Times New Roman" panose="02020603050405020304" pitchFamily="18" charset="0"/>
              </a:rPr>
              <a:t>    - Optimized for mobile devices</a:t>
            </a:r>
          </a:p>
          <a:p>
            <a:pPr algn="just"/>
            <a:r>
              <a:rPr lang="en-US" sz="2000" b="1" dirty="0">
                <a:latin typeface="Times New Roman" panose="02020603050405020304" pitchFamily="18" charset="0"/>
                <a:cs typeface="Times New Roman" panose="02020603050405020304" pitchFamily="18" charset="0"/>
              </a:rPr>
              <a:t>2. Accurate Information:</a:t>
            </a:r>
          </a:p>
          <a:p>
            <a:pPr algn="just"/>
            <a:r>
              <a:rPr lang="en-US" sz="2000" dirty="0">
                <a:latin typeface="Times New Roman" panose="02020603050405020304" pitchFamily="18" charset="0"/>
                <a:cs typeface="Times New Roman" panose="02020603050405020304" pitchFamily="18" charset="0"/>
              </a:rPr>
              <a:t>    - Updated travel guides for various destinations</a:t>
            </a:r>
          </a:p>
          <a:p>
            <a:pPr algn="just"/>
            <a:r>
              <a:rPr lang="en-US" sz="2000" dirty="0">
                <a:latin typeface="Times New Roman" panose="02020603050405020304" pitchFamily="18" charset="0"/>
                <a:cs typeface="Times New Roman" panose="02020603050405020304" pitchFamily="18" charset="0"/>
              </a:rPr>
              <a:t>    - Dependable booking details and pricing</a:t>
            </a:r>
          </a:p>
          <a:p>
            <a:pPr algn="just"/>
            <a:r>
              <a:rPr lang="en-US" sz="2000" dirty="0">
                <a:latin typeface="Times New Roman" panose="02020603050405020304" pitchFamily="18" charset="0"/>
                <a:cs typeface="Times New Roman" panose="02020603050405020304" pitchFamily="18" charset="0"/>
              </a:rPr>
              <a:t>    - Real-time availability and itineraries</a:t>
            </a:r>
          </a:p>
        </p:txBody>
      </p:sp>
      <p:pic>
        <p:nvPicPr>
          <p:cNvPr id="4" name="Picture 3">
            <a:extLst>
              <a:ext uri="{FF2B5EF4-FFF2-40B4-BE49-F238E27FC236}">
                <a16:creationId xmlns:a16="http://schemas.microsoft.com/office/drawing/2014/main" id="{F64FA2ED-F573-72DB-5F40-D869417954E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1520" y="1556792"/>
            <a:ext cx="3807560" cy="3807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2B746F-AF5B-4BAF-EDD1-4F49CBF2B248}"/>
              </a:ext>
            </a:extLst>
          </p:cNvPr>
          <p:cNvSpPr txBox="1"/>
          <p:nvPr/>
        </p:nvSpPr>
        <p:spPr>
          <a:xfrm>
            <a:off x="431540" y="1268760"/>
            <a:ext cx="8280920" cy="4524315"/>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3. Personalized Experience:</a:t>
            </a:r>
          </a:p>
          <a:p>
            <a:pPr algn="just"/>
            <a:r>
              <a:rPr lang="en-US" sz="2400" dirty="0">
                <a:latin typeface="Times New Roman" panose="02020603050405020304" pitchFamily="18" charset="0"/>
                <a:cs typeface="Times New Roman" panose="02020603050405020304" pitchFamily="18" charset="0"/>
              </a:rPr>
              <a:t>    - User profiles and tailored preferences</a:t>
            </a:r>
          </a:p>
          <a:p>
            <a:pPr algn="just"/>
            <a:r>
              <a:rPr lang="en-US" sz="2400" dirty="0">
                <a:latin typeface="Times New Roman" panose="02020603050405020304" pitchFamily="18" charset="0"/>
                <a:cs typeface="Times New Roman" panose="02020603050405020304" pitchFamily="18" charset="0"/>
              </a:rPr>
              <a:t>    - Customized suggestions and recommendations</a:t>
            </a:r>
          </a:p>
          <a:p>
            <a:pPr algn="just"/>
            <a:r>
              <a:rPr lang="en-US" sz="2400" dirty="0">
                <a:latin typeface="Times New Roman" panose="02020603050405020304" pitchFamily="18" charset="0"/>
                <a:cs typeface="Times New Roman" panose="02020603050405020304" pitchFamily="18" charset="0"/>
              </a:rPr>
              <a:t>    - Personalized promotions and special offers</a:t>
            </a:r>
          </a:p>
          <a:p>
            <a:pPr algn="just"/>
            <a:r>
              <a:rPr lang="en-US" sz="2400" b="1" dirty="0">
                <a:latin typeface="Times New Roman" panose="02020603050405020304" pitchFamily="18" charset="0"/>
                <a:cs typeface="Times New Roman" panose="02020603050405020304" pitchFamily="18" charset="0"/>
              </a:rPr>
              <a:t>4. Destination Guides:</a:t>
            </a:r>
          </a:p>
          <a:p>
            <a:pPr algn="just"/>
            <a:r>
              <a:rPr lang="en-US" sz="2400" dirty="0">
                <a:latin typeface="Times New Roman" panose="02020603050405020304" pitchFamily="18" charset="0"/>
                <a:cs typeface="Times New Roman" panose="02020603050405020304" pitchFamily="18" charset="0"/>
              </a:rPr>
              <a:t>    - Detailed information about different destinations</a:t>
            </a:r>
          </a:p>
          <a:p>
            <a:pPr algn="just"/>
            <a:r>
              <a:rPr lang="en-US" sz="2400" dirty="0">
                <a:latin typeface="Times New Roman" panose="02020603050405020304" pitchFamily="18" charset="0"/>
                <a:cs typeface="Times New Roman" panose="02020603050405020304" pitchFamily="18" charset="0"/>
              </a:rPr>
              <a:t>    - High-quality visual content, including images and videos</a:t>
            </a:r>
          </a:p>
          <a:p>
            <a:pPr algn="just"/>
            <a:r>
              <a:rPr lang="en-US" sz="2400" dirty="0">
                <a:latin typeface="Times New Roman" panose="02020603050405020304" pitchFamily="18" charset="0"/>
                <a:cs typeface="Times New Roman" panose="02020603050405020304" pitchFamily="18" charset="0"/>
              </a:rPr>
              <a:t>    - User-generated reviews and ratings</a:t>
            </a:r>
          </a:p>
          <a:p>
            <a:pPr algn="just"/>
            <a:r>
              <a:rPr lang="en-US" sz="2400" b="1" dirty="0">
                <a:latin typeface="Times New Roman" panose="02020603050405020304" pitchFamily="18" charset="0"/>
                <a:cs typeface="Times New Roman" panose="02020603050405020304" pitchFamily="18" charset="0"/>
              </a:rPr>
              <a:t>5. Booking and Payment:</a:t>
            </a:r>
          </a:p>
          <a:p>
            <a:pPr algn="just"/>
            <a:r>
              <a:rPr lang="en-US" sz="2400" dirty="0">
                <a:latin typeface="Times New Roman" panose="02020603050405020304" pitchFamily="18" charset="0"/>
                <a:cs typeface="Times New Roman" panose="02020603050405020304" pitchFamily="18" charset="0"/>
              </a:rPr>
              <a:t>    - Secure processing of payments</a:t>
            </a:r>
          </a:p>
          <a:p>
            <a:pPr algn="just"/>
            <a:r>
              <a:rPr lang="en-US" sz="2400" dirty="0">
                <a:latin typeface="Times New Roman" panose="02020603050405020304" pitchFamily="18" charset="0"/>
                <a:cs typeface="Times New Roman" panose="02020603050405020304" pitchFamily="18" charset="0"/>
              </a:rPr>
              <a:t>    - Convenient booking and cancellation procedures</a:t>
            </a:r>
          </a:p>
          <a:p>
            <a:pPr algn="just"/>
            <a:r>
              <a:rPr lang="en-US" sz="2400" dirty="0">
                <a:latin typeface="Times New Roman" panose="02020603050405020304" pitchFamily="18" charset="0"/>
                <a:cs typeface="Times New Roman" panose="02020603050405020304" pitchFamily="18" charset="0"/>
              </a:rPr>
              <a:t>    - Transparent policies and associated fees</a:t>
            </a:r>
          </a:p>
        </p:txBody>
      </p:sp>
    </p:spTree>
    <p:extLst>
      <p:ext uri="{BB962C8B-B14F-4D97-AF65-F5344CB8AC3E}">
        <p14:creationId xmlns:p14="http://schemas.microsoft.com/office/powerpoint/2010/main" val="33765092"/>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Key Features</a:t>
            </a:r>
          </a:p>
        </p:txBody>
      </p:sp>
      <p:sp>
        <p:nvSpPr>
          <p:cNvPr id="3" name="Rectangle 2"/>
          <p:cNvSpPr/>
          <p:nvPr/>
        </p:nvSpPr>
        <p:spPr>
          <a:xfrm>
            <a:off x="323528" y="1484784"/>
            <a:ext cx="7632848" cy="3046988"/>
          </a:xfrm>
          <a:prstGeom prst="rect">
            <a:avLst/>
          </a:prstGeom>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Key elements that make a travel and tour website truly successful include:</a:t>
            </a:r>
          </a:p>
          <a:p>
            <a:endParaRPr lang="en-US" sz="2400" dirty="0">
              <a:latin typeface="Times New Roman" panose="02020603050405020304" pitchFamily="18" charset="0"/>
              <a:cs typeface="Times New Roman" panose="02020603050405020304" pitchFamily="18" charset="0"/>
            </a:endParaRPr>
          </a:p>
          <a:p>
            <a:pPr marL="457200" indent="-457200">
              <a:buAutoNum type="arabicParenR"/>
            </a:pPr>
            <a:r>
              <a:rPr lang="en-IN" sz="2400" b="1" i="0" dirty="0">
                <a:effectLst/>
                <a:latin typeface="Times New Roman" panose="02020603050405020304" pitchFamily="18" charset="0"/>
                <a:cs typeface="Times New Roman" panose="02020603050405020304" pitchFamily="18" charset="0"/>
              </a:rPr>
              <a:t>Responsive Design.</a:t>
            </a:r>
          </a:p>
          <a:p>
            <a:pPr marL="457200" indent="-457200">
              <a:buAutoNum type="arabicParenR"/>
            </a:pPr>
            <a:r>
              <a:rPr lang="en-IN" sz="2400" b="1" i="0" dirty="0">
                <a:effectLst/>
                <a:latin typeface="Times New Roman" panose="02020603050405020304" pitchFamily="18" charset="0"/>
                <a:cs typeface="Times New Roman" panose="02020603050405020304" pitchFamily="18" charset="0"/>
              </a:rPr>
              <a:t>Search and Discovery.</a:t>
            </a:r>
          </a:p>
          <a:p>
            <a:pPr marL="457200" indent="-457200">
              <a:buAutoNum type="arabicParenR"/>
            </a:pPr>
            <a:r>
              <a:rPr lang="en-US" sz="2400" b="1" dirty="0">
                <a:latin typeface="Times New Roman" pitchFamily="18" charset="0"/>
                <a:cs typeface="Times New Roman" pitchFamily="18" charset="0"/>
              </a:rPr>
              <a:t>Easy cancellations with the refund.</a:t>
            </a:r>
          </a:p>
          <a:p>
            <a:pPr marL="457200" indent="-457200">
              <a:buAutoNum type="arabicParenR"/>
            </a:pPr>
            <a:r>
              <a:rPr lang="en-US" sz="2400" b="1" dirty="0">
                <a:latin typeface="Times New Roman" pitchFamily="18" charset="0"/>
                <a:cs typeface="Times New Roman" pitchFamily="18" charset="0"/>
              </a:rPr>
              <a:t>User-friendly interface.</a:t>
            </a:r>
          </a:p>
          <a:p>
            <a:pPr marL="457200" indent="-457200">
              <a:buAutoNum type="arabicParenR"/>
            </a:pPr>
            <a:r>
              <a:rPr lang="en-US" sz="2400" b="1" dirty="0">
                <a:latin typeface="Times New Roman" pitchFamily="18" charset="0"/>
                <a:cs typeface="Times New Roman" pitchFamily="18" charset="0"/>
              </a:rPr>
              <a:t>Increase customer loyalty.</a:t>
            </a:r>
            <a:endParaRPr lang="en-IN"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BE7021-A889-C11F-4082-3644DF01CC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96136" y="2302197"/>
            <a:ext cx="2852936" cy="2852936"/>
          </a:xfrm>
          <a:prstGeom prst="rect">
            <a:avLst/>
          </a:prstGeom>
          <a:ln>
            <a:noFill/>
          </a:ln>
          <a:effectLst>
            <a:softEdge rad="112500"/>
          </a:effectLst>
        </p:spPr>
      </p:pic>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Project Highlights</a:t>
            </a:r>
          </a:p>
        </p:txBody>
      </p:sp>
      <p:sp>
        <p:nvSpPr>
          <p:cNvPr id="5" name="TextBox 4">
            <a:extLst>
              <a:ext uri="{FF2B5EF4-FFF2-40B4-BE49-F238E27FC236}">
                <a16:creationId xmlns:a16="http://schemas.microsoft.com/office/drawing/2014/main" id="{1B227739-CDCD-C956-560B-5D2510851289}"/>
              </a:ext>
            </a:extLst>
          </p:cNvPr>
          <p:cNvSpPr txBox="1"/>
          <p:nvPr/>
        </p:nvSpPr>
        <p:spPr>
          <a:xfrm>
            <a:off x="2411760" y="4864653"/>
            <a:ext cx="4320480" cy="1477328"/>
          </a:xfrm>
          <a:prstGeom prst="rect">
            <a:avLst/>
          </a:prstGeom>
          <a:noFill/>
        </p:spPr>
        <p:txBody>
          <a:bodyPr wrap="square" rtlCol="0">
            <a:spAutoFit/>
          </a:bodyPr>
          <a:lstStyle/>
          <a:p>
            <a:pPr algn="just"/>
            <a:r>
              <a:rPr lang="en-US" sz="1800" dirty="0">
                <a:effectLst/>
                <a:latin typeface="Calibri" panose="020F0502020204030204" pitchFamily="34" charset="0"/>
                <a:ea typeface="Calibri" panose="020F0502020204030204" pitchFamily="34" charset="0"/>
              </a:rPr>
              <a:t>The figure shows our home page of our website in which user can navigate                              the various sections such as Destinations, Guide, Blog, Discover More and even they can Contact Us if he faces any kind of issue.</a:t>
            </a:r>
            <a:endParaRPr lang="en-IN" dirty="0"/>
          </a:p>
        </p:txBody>
      </p:sp>
      <p:pic>
        <p:nvPicPr>
          <p:cNvPr id="6" name="Picture 5">
            <a:extLst>
              <a:ext uri="{FF2B5EF4-FFF2-40B4-BE49-F238E27FC236}">
                <a16:creationId xmlns:a16="http://schemas.microsoft.com/office/drawing/2014/main" id="{9FDCC495-187A-4A9D-189B-0B2D0B56C84B}"/>
              </a:ext>
            </a:extLst>
          </p:cNvPr>
          <p:cNvPicPr>
            <a:picLocks noChangeAspect="1"/>
          </p:cNvPicPr>
          <p:nvPr/>
        </p:nvPicPr>
        <p:blipFill>
          <a:blip r:embed="rId2"/>
          <a:stretch>
            <a:fillRect/>
          </a:stretch>
        </p:blipFill>
        <p:spPr>
          <a:xfrm>
            <a:off x="1043608" y="1039436"/>
            <a:ext cx="7168243" cy="3600792"/>
          </a:xfrm>
          <a:prstGeom prst="rect">
            <a:avLst/>
          </a:prstGeom>
        </p:spPr>
      </p:pic>
    </p:spTree>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1ABB8B-A371-AE59-1A4C-DE39879F2AFB}"/>
              </a:ext>
            </a:extLst>
          </p:cNvPr>
          <p:cNvSpPr txBox="1"/>
          <p:nvPr/>
        </p:nvSpPr>
        <p:spPr>
          <a:xfrm>
            <a:off x="395536" y="260648"/>
            <a:ext cx="3672408" cy="861774"/>
          </a:xfrm>
          <a:prstGeom prst="rect">
            <a:avLst/>
          </a:prstGeom>
          <a:noFill/>
        </p:spPr>
        <p:txBody>
          <a:bodyPr wrap="square" rtlCol="0">
            <a:spAutoFit/>
          </a:bodyPr>
          <a:lstStyle/>
          <a:p>
            <a:r>
              <a:rPr lang="en-US" sz="3200" b="1" dirty="0">
                <a:latin typeface="Times New Roman" pitchFamily="18" charset="0"/>
                <a:cs typeface="Times New Roman" pitchFamily="18" charset="0"/>
              </a:rPr>
              <a:t>Project</a:t>
            </a:r>
            <a:r>
              <a:rPr lang="en-US" sz="1800" b="1" dirty="0">
                <a:latin typeface="Times New Roman" pitchFamily="18" charset="0"/>
                <a:cs typeface="Times New Roman" pitchFamily="18" charset="0"/>
              </a:rPr>
              <a:t> </a:t>
            </a:r>
            <a:r>
              <a:rPr lang="en-US" sz="3200" b="1" dirty="0">
                <a:latin typeface="Times New Roman" pitchFamily="18" charset="0"/>
                <a:cs typeface="Times New Roman" pitchFamily="18" charset="0"/>
              </a:rPr>
              <a:t>Highlights</a:t>
            </a:r>
          </a:p>
          <a:p>
            <a:endParaRPr lang="en-IN" dirty="0"/>
          </a:p>
        </p:txBody>
      </p:sp>
      <p:pic>
        <p:nvPicPr>
          <p:cNvPr id="7" name="Picture 6">
            <a:extLst>
              <a:ext uri="{FF2B5EF4-FFF2-40B4-BE49-F238E27FC236}">
                <a16:creationId xmlns:a16="http://schemas.microsoft.com/office/drawing/2014/main" id="{1470E028-1FC9-B6D2-8948-1893A19C89D7}"/>
              </a:ext>
            </a:extLst>
          </p:cNvPr>
          <p:cNvPicPr>
            <a:picLocks noChangeAspect="1"/>
          </p:cNvPicPr>
          <p:nvPr/>
        </p:nvPicPr>
        <p:blipFill>
          <a:blip r:embed="rId2"/>
          <a:stretch>
            <a:fillRect/>
          </a:stretch>
        </p:blipFill>
        <p:spPr>
          <a:xfrm>
            <a:off x="1511660" y="985470"/>
            <a:ext cx="6120680" cy="3089312"/>
          </a:xfrm>
          <a:prstGeom prst="rect">
            <a:avLst/>
          </a:prstGeom>
        </p:spPr>
      </p:pic>
      <p:sp>
        <p:nvSpPr>
          <p:cNvPr id="8" name="TextBox 7">
            <a:extLst>
              <a:ext uri="{FF2B5EF4-FFF2-40B4-BE49-F238E27FC236}">
                <a16:creationId xmlns:a16="http://schemas.microsoft.com/office/drawing/2014/main" id="{BB4163A1-6E09-AEB1-5EB3-B9DCAFC27859}"/>
              </a:ext>
            </a:extLst>
          </p:cNvPr>
          <p:cNvSpPr txBox="1"/>
          <p:nvPr/>
        </p:nvSpPr>
        <p:spPr>
          <a:xfrm>
            <a:off x="2411760" y="4221088"/>
            <a:ext cx="3960440" cy="1477328"/>
          </a:xfrm>
          <a:prstGeom prst="rect">
            <a:avLst/>
          </a:prstGeom>
          <a:noFill/>
        </p:spPr>
        <p:txBody>
          <a:bodyPr wrap="square" rtlCol="0">
            <a:spAutoFit/>
          </a:bodyPr>
          <a:lstStyle/>
          <a:p>
            <a:pPr algn="just"/>
            <a:r>
              <a:rPr lang="en-US" sz="1800" dirty="0">
                <a:effectLst/>
                <a:latin typeface="Times New Roman" panose="02020603050405020304" pitchFamily="18" charset="0"/>
                <a:ea typeface="Calibri" panose="020F0502020204030204" pitchFamily="34" charset="0"/>
              </a:rPr>
              <a:t>The figure shows the destinations page of our website in which user can explore various Domestic or International places for travelling by clicking on Explore More button. </a:t>
            </a:r>
            <a:endParaRPr lang="en-IN" dirty="0"/>
          </a:p>
        </p:txBody>
      </p:sp>
    </p:spTree>
    <p:extLst>
      <p:ext uri="{BB962C8B-B14F-4D97-AF65-F5344CB8AC3E}">
        <p14:creationId xmlns:p14="http://schemas.microsoft.com/office/powerpoint/2010/main" val="3343516574"/>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TotalTime>
  <Words>714</Words>
  <Application>Microsoft Office PowerPoint</Application>
  <PresentationFormat>On-screen Show (4:3)</PresentationFormat>
  <Paragraphs>78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Times New Roman</vt:lpstr>
      <vt:lpstr>Wingdings</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Highlights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RIDHI BHATIA</cp:lastModifiedBy>
  <cp:revision>102</cp:revision>
  <dcterms:created xsi:type="dcterms:W3CDTF">2022-12-12T14:14:34Z</dcterms:created>
  <dcterms:modified xsi:type="dcterms:W3CDTF">2024-09-02T15:34:58Z</dcterms:modified>
</cp:coreProperties>
</file>